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0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55F2A8-7121-584C-9801-73363B6A545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4097710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5F2A8-7121-584C-9801-73363B6A545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4133089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5F2A8-7121-584C-9801-73363B6A545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321596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5F2A8-7121-584C-9801-73363B6A545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743828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5F2A8-7121-584C-9801-73363B6A5453}" type="datetimeFigureOut">
              <a:rPr lang="en-US" smtClean="0"/>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1784495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55F2A8-7121-584C-9801-73363B6A5453}"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1757984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55F2A8-7121-584C-9801-73363B6A5453}" type="datetimeFigureOut">
              <a:rPr lang="en-US" smtClean="0"/>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204760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55F2A8-7121-584C-9801-73363B6A5453}" type="datetimeFigureOut">
              <a:rPr lang="en-US" smtClean="0"/>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1802025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5F2A8-7121-584C-9801-73363B6A5453}" type="datetimeFigureOut">
              <a:rPr lang="en-US" smtClean="0"/>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205271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5F2A8-7121-584C-9801-73363B6A5453}"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2607569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5F2A8-7121-584C-9801-73363B6A5453}" type="datetimeFigureOut">
              <a:rPr lang="en-US" smtClean="0"/>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3F972-2FD3-AF48-9065-F5875AB5A0A0}" type="slidenum">
              <a:rPr lang="en-US" smtClean="0"/>
              <a:t>‹#›</a:t>
            </a:fld>
            <a:endParaRPr lang="en-US"/>
          </a:p>
        </p:txBody>
      </p:sp>
    </p:spTree>
    <p:extLst>
      <p:ext uri="{BB962C8B-B14F-4D97-AF65-F5344CB8AC3E}">
        <p14:creationId xmlns:p14="http://schemas.microsoft.com/office/powerpoint/2010/main" val="3895034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5F2A8-7121-584C-9801-73363B6A5453}" type="datetimeFigureOut">
              <a:rPr lang="en-US" smtClean="0"/>
              <a:t>10/2/2014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73F972-2FD3-AF48-9065-F5875AB5A0A0}" type="slidenum">
              <a:rPr lang="en-US" smtClean="0"/>
              <a:t>‹#›</a:t>
            </a:fld>
            <a:endParaRPr lang="en-US"/>
          </a:p>
        </p:txBody>
      </p:sp>
    </p:spTree>
    <p:extLst>
      <p:ext uri="{BB962C8B-B14F-4D97-AF65-F5344CB8AC3E}">
        <p14:creationId xmlns:p14="http://schemas.microsoft.com/office/powerpoint/2010/main" val="3225205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5535"/>
            <a:ext cx="9144000" cy="1470025"/>
          </a:xfrm>
        </p:spPr>
        <p:txBody>
          <a:bodyPr>
            <a:normAutofit/>
          </a:bodyPr>
          <a:lstStyle/>
          <a:p>
            <a:r>
              <a:rPr lang="en-US" sz="6000" dirty="0" smtClean="0">
                <a:latin typeface="LD Raggedy" panose="00000400000000000000" pitchFamily="2" charset="0"/>
                <a:cs typeface="Boring Showers"/>
              </a:rPr>
              <a:t>October News from Ms. V!</a:t>
            </a:r>
            <a:endParaRPr lang="en-US" sz="6000" dirty="0">
              <a:latin typeface="LD Raggedy" panose="00000400000000000000" pitchFamily="2" charset="0"/>
              <a:cs typeface="Boring Showers"/>
            </a:endParaRPr>
          </a:p>
        </p:txBody>
      </p:sp>
      <p:sp>
        <p:nvSpPr>
          <p:cNvPr id="5" name="Rectangle 4"/>
          <p:cNvSpPr/>
          <p:nvPr/>
        </p:nvSpPr>
        <p:spPr>
          <a:xfrm>
            <a:off x="6400800" y="3466029"/>
            <a:ext cx="2584450" cy="3140273"/>
          </a:xfrm>
          <a:prstGeom prst="rect">
            <a:avLst/>
          </a:prstGeom>
          <a:solidFill>
            <a:srgbClr val="FFFFFF"/>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6400800" y="3466030"/>
            <a:ext cx="2584450" cy="3016210"/>
          </a:xfrm>
          <a:prstGeom prst="rect">
            <a:avLst/>
          </a:prstGeom>
          <a:noFill/>
        </p:spPr>
        <p:txBody>
          <a:bodyPr wrap="square" rtlCol="0">
            <a:spAutoFit/>
          </a:bodyPr>
          <a:lstStyle/>
          <a:p>
            <a:pPr algn="ctr"/>
            <a:r>
              <a:rPr lang="en-US" dirty="0" smtClean="0">
                <a:latin typeface="Lucida Handwriting"/>
                <a:cs typeface="Lucida Handwriting"/>
              </a:rPr>
              <a:t>Dates to Remember!</a:t>
            </a:r>
          </a:p>
          <a:p>
            <a:pPr algn="ctr"/>
            <a:endParaRPr lang="en-US" dirty="0" smtClean="0"/>
          </a:p>
          <a:p>
            <a:pPr algn="ctr"/>
            <a:r>
              <a:rPr lang="en-US" sz="1700" u="sng" dirty="0">
                <a:latin typeface="LD Kooky" panose="00000400000000000000" pitchFamily="2" charset="0"/>
              </a:rPr>
              <a:t>Oct. 10 </a:t>
            </a:r>
            <a:r>
              <a:rPr lang="en-US" sz="1700" dirty="0">
                <a:latin typeface="LD Kooky" panose="00000400000000000000" pitchFamily="2" charset="0"/>
              </a:rPr>
              <a:t>– Picture Day &amp; SPELLING TEST!</a:t>
            </a:r>
          </a:p>
          <a:p>
            <a:pPr algn="ctr"/>
            <a:r>
              <a:rPr lang="en-US" sz="1700" u="sng" dirty="0">
                <a:latin typeface="LD Kooky" panose="00000400000000000000" pitchFamily="2" charset="0"/>
              </a:rPr>
              <a:t>Oct. 13 </a:t>
            </a:r>
            <a:r>
              <a:rPr lang="en-US" sz="1700" dirty="0">
                <a:latin typeface="LD Kooky" panose="00000400000000000000" pitchFamily="2" charset="0"/>
              </a:rPr>
              <a:t>– No school</a:t>
            </a:r>
          </a:p>
          <a:p>
            <a:pPr algn="ctr"/>
            <a:r>
              <a:rPr lang="en-US" sz="1700" u="sng" dirty="0">
                <a:latin typeface="LD Kooky" panose="00000400000000000000" pitchFamily="2" charset="0"/>
              </a:rPr>
              <a:t>Oct. 14 </a:t>
            </a:r>
            <a:r>
              <a:rPr lang="en-US" sz="1700" dirty="0">
                <a:latin typeface="LD Kooky" panose="00000400000000000000" pitchFamily="2" charset="0"/>
              </a:rPr>
              <a:t>– Conference Day</a:t>
            </a:r>
          </a:p>
          <a:p>
            <a:pPr algn="ctr"/>
            <a:r>
              <a:rPr lang="en-US" sz="1700" u="sng" dirty="0">
                <a:latin typeface="LD Kooky" panose="00000400000000000000" pitchFamily="2" charset="0"/>
              </a:rPr>
              <a:t>Oct. 23 </a:t>
            </a:r>
            <a:r>
              <a:rPr lang="en-US" sz="1700" dirty="0">
                <a:latin typeface="LD Kooky" panose="00000400000000000000" pitchFamily="2" charset="0"/>
              </a:rPr>
              <a:t>– Talent show try-outs</a:t>
            </a:r>
          </a:p>
          <a:p>
            <a:pPr algn="ctr"/>
            <a:r>
              <a:rPr lang="en-US" sz="1700" u="sng" dirty="0">
                <a:latin typeface="LD Kooky" panose="00000400000000000000" pitchFamily="2" charset="0"/>
              </a:rPr>
              <a:t>Oct. 24 </a:t>
            </a:r>
            <a:r>
              <a:rPr lang="en-US" sz="1700" dirty="0">
                <a:latin typeface="LD Kooky" panose="00000400000000000000" pitchFamily="2" charset="0"/>
              </a:rPr>
              <a:t>– SPELLING TEST!</a:t>
            </a:r>
            <a:endParaRPr lang="en-US" sz="1700" dirty="0">
              <a:latin typeface="LD Kooky" panose="00000400000000000000" pitchFamily="2" charset="0"/>
            </a:endParaRPr>
          </a:p>
        </p:txBody>
      </p:sp>
      <p:sp>
        <p:nvSpPr>
          <p:cNvPr id="7" name="TextBox 6"/>
          <p:cNvSpPr txBox="1"/>
          <p:nvPr/>
        </p:nvSpPr>
        <p:spPr>
          <a:xfrm>
            <a:off x="91210" y="916996"/>
            <a:ext cx="8874125" cy="1754327"/>
          </a:xfrm>
          <a:prstGeom prst="rect">
            <a:avLst/>
          </a:prstGeom>
          <a:noFill/>
        </p:spPr>
        <p:txBody>
          <a:bodyPr wrap="square" rtlCol="0">
            <a:spAutoFit/>
          </a:bodyPr>
          <a:lstStyle/>
          <a:p>
            <a:r>
              <a:rPr lang="en-US" dirty="0" smtClean="0">
                <a:latin typeface="LD Delightful" panose="00000400000000000000" pitchFamily="2" charset="0"/>
                <a:cs typeface="KiddingAroundToo"/>
              </a:rPr>
              <a:t>Parents,</a:t>
            </a:r>
          </a:p>
          <a:p>
            <a:r>
              <a:rPr lang="en-US" dirty="0" smtClean="0">
                <a:latin typeface="LD Delightful" panose="00000400000000000000" pitchFamily="2" charset="0"/>
                <a:cs typeface="KiddingAroundToo"/>
              </a:rPr>
              <a:t>Based on majority from the survey I sent out, most wanted a monthly newsletter. Expect to see something from me at towards the beginning of each month. We are very busy in 2</a:t>
            </a:r>
            <a:r>
              <a:rPr lang="en-US" baseline="30000" dirty="0" smtClean="0">
                <a:latin typeface="LD Delightful" panose="00000400000000000000" pitchFamily="2" charset="0"/>
                <a:cs typeface="KiddingAroundToo"/>
              </a:rPr>
              <a:t>nd</a:t>
            </a:r>
            <a:r>
              <a:rPr lang="en-US" dirty="0" smtClean="0">
                <a:latin typeface="LD Delightful" panose="00000400000000000000" pitchFamily="2" charset="0"/>
                <a:cs typeface="KiddingAroundToo"/>
              </a:rPr>
              <a:t> grade. I am looking forward to meeting with each of you for conference day, but if you ever have any comments, questions, concerns or want to volunteer email me at </a:t>
            </a:r>
            <a:r>
              <a:rPr lang="en-US" dirty="0" err="1" smtClean="0">
                <a:latin typeface="LD Delightful" panose="00000400000000000000" pitchFamily="2" charset="0"/>
                <a:cs typeface="KiddingAroundToo"/>
              </a:rPr>
              <a:t>vitagliano@fultonschools.org</a:t>
            </a:r>
            <a:r>
              <a:rPr lang="en-US" dirty="0" smtClean="0">
                <a:latin typeface="LD Delightful" panose="00000400000000000000" pitchFamily="2" charset="0"/>
                <a:cs typeface="KiddingAroundToo"/>
              </a:rPr>
              <a:t>.</a:t>
            </a:r>
            <a:endParaRPr lang="en-US" dirty="0">
              <a:latin typeface="LD Delightful" panose="00000400000000000000" pitchFamily="2" charset="0"/>
              <a:cs typeface="KiddingAroundToo"/>
            </a:endParaRPr>
          </a:p>
        </p:txBody>
      </p:sp>
      <p:sp>
        <p:nvSpPr>
          <p:cNvPr id="9" name="Rectangle 8"/>
          <p:cNvSpPr/>
          <p:nvPr/>
        </p:nvSpPr>
        <p:spPr>
          <a:xfrm>
            <a:off x="0" y="0"/>
            <a:ext cx="9144000" cy="6858000"/>
          </a:xfrm>
          <a:prstGeom prst="rect">
            <a:avLst/>
          </a:prstGeom>
          <a:noFill/>
          <a:ln w="76200" cmpd="sng">
            <a:solidFill>
              <a:srgbClr val="000000"/>
            </a:solidFill>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frames3_0015_18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0" y="2604655"/>
            <a:ext cx="6337300" cy="4287397"/>
          </a:xfrm>
          <a:prstGeom prst="rect">
            <a:avLst/>
          </a:prstGeom>
        </p:spPr>
      </p:pic>
      <p:sp>
        <p:nvSpPr>
          <p:cNvPr id="11" name="TextBox 10"/>
          <p:cNvSpPr txBox="1"/>
          <p:nvPr/>
        </p:nvSpPr>
        <p:spPr>
          <a:xfrm>
            <a:off x="1037360" y="3349293"/>
            <a:ext cx="4286251" cy="646331"/>
          </a:xfrm>
          <a:prstGeom prst="rect">
            <a:avLst/>
          </a:prstGeom>
          <a:noFill/>
        </p:spPr>
        <p:txBody>
          <a:bodyPr wrap="square" rtlCol="0">
            <a:spAutoFit/>
          </a:bodyPr>
          <a:lstStyle/>
          <a:p>
            <a:r>
              <a:rPr lang="en-US" sz="1200" b="1" u="sng" dirty="0" smtClean="0">
                <a:latin typeface="LD Youngster" panose="00000400000000000000" pitchFamily="2" charset="0"/>
                <a:cs typeface="KiddingAroundToo"/>
              </a:rPr>
              <a:t>Math</a:t>
            </a:r>
            <a:r>
              <a:rPr lang="en-US" sz="1200" dirty="0" smtClean="0">
                <a:latin typeface="LD Youngster" panose="00000400000000000000" pitchFamily="2" charset="0"/>
                <a:cs typeface="KiddingAroundToo"/>
              </a:rPr>
              <a:t> – All math classes have started working on unit 2,  addition and subtraction. Please help your child work on their addition and subtraction facts. </a:t>
            </a:r>
            <a:endParaRPr lang="en-US" sz="1200" dirty="0">
              <a:latin typeface="LD Youngster" panose="00000400000000000000" pitchFamily="2" charset="0"/>
              <a:cs typeface="KiddingAroundToo"/>
            </a:endParaRPr>
          </a:p>
        </p:txBody>
      </p:sp>
      <p:sp>
        <p:nvSpPr>
          <p:cNvPr id="12" name="TextBox 11"/>
          <p:cNvSpPr txBox="1"/>
          <p:nvPr/>
        </p:nvSpPr>
        <p:spPr>
          <a:xfrm>
            <a:off x="609456" y="3995624"/>
            <a:ext cx="5133974" cy="646331"/>
          </a:xfrm>
          <a:prstGeom prst="rect">
            <a:avLst/>
          </a:prstGeom>
          <a:noFill/>
        </p:spPr>
        <p:txBody>
          <a:bodyPr wrap="square" rtlCol="0">
            <a:spAutoFit/>
          </a:bodyPr>
          <a:lstStyle/>
          <a:p>
            <a:r>
              <a:rPr lang="en-US" sz="1200" b="1" u="sng" dirty="0" smtClean="0">
                <a:latin typeface="LD Youngster" panose="00000400000000000000" pitchFamily="2" charset="0"/>
                <a:cs typeface="A Little Pot"/>
              </a:rPr>
              <a:t>Social Studies </a:t>
            </a:r>
            <a:r>
              <a:rPr lang="en-US" sz="1200" dirty="0" smtClean="0">
                <a:latin typeface="LD Youngster" panose="00000400000000000000" pitchFamily="2" charset="0"/>
                <a:cs typeface="A Little Pot"/>
              </a:rPr>
              <a:t>– We are in our second social studies unit learning about the Creek &amp; Cherokee Indians. We also are learning about </a:t>
            </a:r>
            <a:r>
              <a:rPr lang="en-US" sz="1200" dirty="0" err="1" smtClean="0">
                <a:latin typeface="LD Youngster" panose="00000400000000000000" pitchFamily="2" charset="0"/>
                <a:cs typeface="A Little Pot"/>
              </a:rPr>
              <a:t>Tomochichi</a:t>
            </a:r>
            <a:r>
              <a:rPr lang="en-US" sz="1200" dirty="0" smtClean="0">
                <a:latin typeface="LD Youngster" panose="00000400000000000000" pitchFamily="2" charset="0"/>
                <a:cs typeface="A Little Pot"/>
              </a:rPr>
              <a:t>, James Oglethorpe, and Mary Musgrove. </a:t>
            </a:r>
            <a:endParaRPr lang="en-US" sz="1200" dirty="0">
              <a:latin typeface="LD Youngster" panose="00000400000000000000" pitchFamily="2" charset="0"/>
              <a:cs typeface="A Little Pot"/>
            </a:endParaRPr>
          </a:p>
        </p:txBody>
      </p:sp>
      <p:sp>
        <p:nvSpPr>
          <p:cNvPr id="14" name="TextBox 13"/>
          <p:cNvSpPr txBox="1"/>
          <p:nvPr/>
        </p:nvSpPr>
        <p:spPr>
          <a:xfrm>
            <a:off x="901121" y="5272805"/>
            <a:ext cx="4445000" cy="461665"/>
          </a:xfrm>
          <a:prstGeom prst="rect">
            <a:avLst/>
          </a:prstGeom>
          <a:noFill/>
        </p:spPr>
        <p:txBody>
          <a:bodyPr wrap="square" rtlCol="0">
            <a:spAutoFit/>
          </a:bodyPr>
          <a:lstStyle/>
          <a:p>
            <a:r>
              <a:rPr lang="en-US" sz="1200" b="1" u="sng" dirty="0" smtClean="0">
                <a:latin typeface="LD Youngster" panose="00000400000000000000" pitchFamily="2" charset="0"/>
                <a:cs typeface="Chalkboard"/>
              </a:rPr>
              <a:t>Writing</a:t>
            </a:r>
            <a:r>
              <a:rPr lang="en-US" sz="1200" dirty="0" smtClean="0">
                <a:latin typeface="LD Youngster" panose="00000400000000000000" pitchFamily="2" charset="0"/>
                <a:cs typeface="Chalkboard"/>
              </a:rPr>
              <a:t> – We will start writing thank you letters to troops next week</a:t>
            </a:r>
            <a:r>
              <a:rPr lang="en-US" sz="1200" dirty="0" smtClean="0">
                <a:latin typeface="LD Youngster" panose="00000400000000000000" pitchFamily="2" charset="0"/>
                <a:cs typeface="Chalkboard"/>
              </a:rPr>
              <a:t>. After we will begin our informational unit.</a:t>
            </a:r>
            <a:endParaRPr lang="en-US" sz="1200" dirty="0">
              <a:latin typeface="LD Youngster" panose="00000400000000000000" pitchFamily="2" charset="0"/>
              <a:cs typeface="Chalkboard"/>
            </a:endParaRPr>
          </a:p>
        </p:txBody>
      </p:sp>
      <p:sp>
        <p:nvSpPr>
          <p:cNvPr id="13" name="TextBox 12"/>
          <p:cNvSpPr txBox="1"/>
          <p:nvPr/>
        </p:nvSpPr>
        <p:spPr>
          <a:xfrm>
            <a:off x="1493697" y="5676273"/>
            <a:ext cx="3760639" cy="461665"/>
          </a:xfrm>
          <a:prstGeom prst="rect">
            <a:avLst/>
          </a:prstGeom>
          <a:noFill/>
        </p:spPr>
        <p:txBody>
          <a:bodyPr wrap="square" rtlCol="0">
            <a:spAutoFit/>
          </a:bodyPr>
          <a:lstStyle/>
          <a:p>
            <a:r>
              <a:rPr lang="en-US" sz="1200" b="1" u="sng" dirty="0" smtClean="0">
                <a:latin typeface="LD Youngster" panose="00000400000000000000" pitchFamily="2" charset="0"/>
                <a:cs typeface="Chalkboard"/>
              </a:rPr>
              <a:t>Reading</a:t>
            </a:r>
            <a:r>
              <a:rPr lang="en-US" sz="1200" dirty="0" smtClean="0">
                <a:latin typeface="LD Youngster" panose="00000400000000000000" pitchFamily="2" charset="0"/>
                <a:cs typeface="Chalkboard"/>
              </a:rPr>
              <a:t> – We are reading a mix of fiction and non-fiction and focusing on main idea and details.</a:t>
            </a:r>
            <a:endParaRPr lang="en-US" sz="1200" dirty="0">
              <a:latin typeface="LD Youngster" panose="00000400000000000000" pitchFamily="2" charset="0"/>
              <a:cs typeface="Chalkboard"/>
            </a:endParaRPr>
          </a:p>
        </p:txBody>
      </p:sp>
      <p:sp>
        <p:nvSpPr>
          <p:cNvPr id="15" name="TextBox 14"/>
          <p:cNvSpPr txBox="1"/>
          <p:nvPr/>
        </p:nvSpPr>
        <p:spPr>
          <a:xfrm>
            <a:off x="809336" y="4606761"/>
            <a:ext cx="4445000" cy="276999"/>
          </a:xfrm>
          <a:prstGeom prst="rect">
            <a:avLst/>
          </a:prstGeom>
          <a:noFill/>
        </p:spPr>
        <p:txBody>
          <a:bodyPr wrap="square" rtlCol="0">
            <a:spAutoFit/>
          </a:bodyPr>
          <a:lstStyle/>
          <a:p>
            <a:r>
              <a:rPr lang="en-US" sz="1200" b="1" u="sng" dirty="0" smtClean="0">
                <a:latin typeface="LD Youngster" panose="00000400000000000000" pitchFamily="2" charset="0"/>
                <a:cs typeface="Chalkboard"/>
              </a:rPr>
              <a:t>Science</a:t>
            </a:r>
            <a:r>
              <a:rPr lang="en-US" sz="1200" dirty="0" smtClean="0">
                <a:latin typeface="LD Youngster" panose="00000400000000000000" pitchFamily="2" charset="0"/>
                <a:cs typeface="Chalkboard"/>
              </a:rPr>
              <a:t> – our next unit will be causes of change.</a:t>
            </a:r>
            <a:endParaRPr lang="en-US" sz="1200" dirty="0">
              <a:latin typeface="LD Youngster" panose="00000400000000000000" pitchFamily="2" charset="0"/>
              <a:cs typeface="Chalkboard"/>
            </a:endParaRPr>
          </a:p>
        </p:txBody>
      </p:sp>
      <p:sp>
        <p:nvSpPr>
          <p:cNvPr id="16" name="TextBox 15"/>
          <p:cNvSpPr txBox="1"/>
          <p:nvPr/>
        </p:nvSpPr>
        <p:spPr>
          <a:xfrm>
            <a:off x="637166" y="4834807"/>
            <a:ext cx="5053441" cy="461665"/>
          </a:xfrm>
          <a:prstGeom prst="rect">
            <a:avLst/>
          </a:prstGeom>
          <a:noFill/>
        </p:spPr>
        <p:txBody>
          <a:bodyPr wrap="square" rtlCol="0">
            <a:spAutoFit/>
          </a:bodyPr>
          <a:lstStyle/>
          <a:p>
            <a:r>
              <a:rPr lang="en-US" sz="1200" b="1" u="sng" dirty="0" smtClean="0">
                <a:latin typeface="LD Youngster" panose="00000400000000000000" pitchFamily="2" charset="0"/>
                <a:cs typeface="Chalkboard"/>
              </a:rPr>
              <a:t>ELA</a:t>
            </a:r>
            <a:r>
              <a:rPr lang="en-US" sz="1200" dirty="0" smtClean="0">
                <a:latin typeface="LD Youngster" panose="00000400000000000000" pitchFamily="2" charset="0"/>
                <a:cs typeface="Chalkboard"/>
              </a:rPr>
              <a:t> – we are currently working on prefixes, suffixes, and root words. Our next unit will be on simple and compound sentences.</a:t>
            </a:r>
            <a:endParaRPr lang="en-US" sz="1200" dirty="0">
              <a:latin typeface="LD Youngster" panose="00000400000000000000" pitchFamily="2" charset="0"/>
              <a:cs typeface="Chalkboard"/>
            </a:endParaRPr>
          </a:p>
        </p:txBody>
      </p:sp>
    </p:spTree>
    <p:extLst>
      <p:ext uri="{BB962C8B-B14F-4D97-AF65-F5344CB8AC3E}">
        <p14:creationId xmlns:p14="http://schemas.microsoft.com/office/powerpoint/2010/main" val="2764240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5535"/>
            <a:ext cx="9144000" cy="1470025"/>
          </a:xfrm>
        </p:spPr>
        <p:txBody>
          <a:bodyPr>
            <a:normAutofit/>
          </a:bodyPr>
          <a:lstStyle/>
          <a:p>
            <a:r>
              <a:rPr lang="en-US" sz="6000" dirty="0" smtClean="0">
                <a:latin typeface="LD Raggedy" panose="00000400000000000000" pitchFamily="2" charset="0"/>
                <a:cs typeface="Boring Showers"/>
              </a:rPr>
              <a:t>October News from Ms. V!</a:t>
            </a:r>
            <a:endParaRPr lang="en-US" sz="6000" dirty="0">
              <a:latin typeface="LD Raggedy" panose="00000400000000000000" pitchFamily="2" charset="0"/>
              <a:cs typeface="Boring Showers"/>
            </a:endParaRPr>
          </a:p>
        </p:txBody>
      </p:sp>
      <p:sp>
        <p:nvSpPr>
          <p:cNvPr id="5" name="Rectangle 4"/>
          <p:cNvSpPr/>
          <p:nvPr/>
        </p:nvSpPr>
        <p:spPr>
          <a:xfrm>
            <a:off x="6400800" y="3466029"/>
            <a:ext cx="2584450" cy="3140273"/>
          </a:xfrm>
          <a:prstGeom prst="rect">
            <a:avLst/>
          </a:prstGeom>
          <a:solidFill>
            <a:srgbClr val="FFFFFF"/>
          </a:solid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TextBox 5"/>
          <p:cNvSpPr txBox="1"/>
          <p:nvPr/>
        </p:nvSpPr>
        <p:spPr>
          <a:xfrm>
            <a:off x="6400800" y="3466030"/>
            <a:ext cx="2584450" cy="3016210"/>
          </a:xfrm>
          <a:prstGeom prst="rect">
            <a:avLst/>
          </a:prstGeom>
          <a:noFill/>
        </p:spPr>
        <p:txBody>
          <a:bodyPr wrap="square" rtlCol="0">
            <a:spAutoFit/>
          </a:bodyPr>
          <a:lstStyle/>
          <a:p>
            <a:pPr algn="ctr"/>
            <a:r>
              <a:rPr lang="en-US" dirty="0" smtClean="0">
                <a:latin typeface="Lucida Handwriting"/>
                <a:cs typeface="Lucida Handwriting"/>
              </a:rPr>
              <a:t>Dates to Remember!</a:t>
            </a:r>
          </a:p>
          <a:p>
            <a:pPr algn="ctr"/>
            <a:endParaRPr lang="en-US" dirty="0" smtClean="0"/>
          </a:p>
          <a:p>
            <a:pPr algn="ctr"/>
            <a:r>
              <a:rPr lang="en-US" sz="1700" u="sng" dirty="0" smtClean="0">
                <a:latin typeface="LD Kooky" panose="00000400000000000000" pitchFamily="2" charset="0"/>
              </a:rPr>
              <a:t>Oct. 10 </a:t>
            </a:r>
            <a:r>
              <a:rPr lang="en-US" sz="1700" dirty="0" smtClean="0">
                <a:latin typeface="LD Kooky" panose="00000400000000000000" pitchFamily="2" charset="0"/>
              </a:rPr>
              <a:t>– Picture Day &amp; SPELLING TEST</a:t>
            </a:r>
            <a:r>
              <a:rPr lang="en-US" sz="1700" dirty="0" smtClean="0">
                <a:latin typeface="LD Kooky" panose="00000400000000000000" pitchFamily="2" charset="0"/>
              </a:rPr>
              <a:t>!</a:t>
            </a:r>
            <a:endParaRPr lang="en-US" sz="1700" dirty="0" smtClean="0">
              <a:latin typeface="LD Kooky" panose="00000400000000000000" pitchFamily="2" charset="0"/>
            </a:endParaRPr>
          </a:p>
          <a:p>
            <a:pPr algn="ctr"/>
            <a:r>
              <a:rPr lang="en-US" sz="1700" u="sng" dirty="0" smtClean="0">
                <a:latin typeface="LD Kooky" panose="00000400000000000000" pitchFamily="2" charset="0"/>
              </a:rPr>
              <a:t>Oct. 13 </a:t>
            </a:r>
            <a:r>
              <a:rPr lang="en-US" sz="1700" dirty="0" smtClean="0">
                <a:latin typeface="LD Kooky" panose="00000400000000000000" pitchFamily="2" charset="0"/>
              </a:rPr>
              <a:t>– No </a:t>
            </a:r>
            <a:r>
              <a:rPr lang="en-US" sz="1700" dirty="0" smtClean="0">
                <a:latin typeface="LD Kooky" panose="00000400000000000000" pitchFamily="2" charset="0"/>
              </a:rPr>
              <a:t>school</a:t>
            </a:r>
            <a:endParaRPr lang="en-US" sz="1700" dirty="0" smtClean="0">
              <a:latin typeface="LD Kooky" panose="00000400000000000000" pitchFamily="2" charset="0"/>
            </a:endParaRPr>
          </a:p>
          <a:p>
            <a:pPr algn="ctr"/>
            <a:r>
              <a:rPr lang="en-US" sz="1700" u="sng" dirty="0" smtClean="0">
                <a:latin typeface="LD Kooky" panose="00000400000000000000" pitchFamily="2" charset="0"/>
              </a:rPr>
              <a:t>Oct. 14 </a:t>
            </a:r>
            <a:r>
              <a:rPr lang="en-US" sz="1700" dirty="0" smtClean="0">
                <a:latin typeface="LD Kooky" panose="00000400000000000000" pitchFamily="2" charset="0"/>
              </a:rPr>
              <a:t>– Conference </a:t>
            </a:r>
            <a:r>
              <a:rPr lang="en-US" sz="1700" dirty="0" smtClean="0">
                <a:latin typeface="LD Kooky" panose="00000400000000000000" pitchFamily="2" charset="0"/>
              </a:rPr>
              <a:t>Day</a:t>
            </a:r>
          </a:p>
          <a:p>
            <a:pPr algn="ctr"/>
            <a:r>
              <a:rPr lang="en-US" sz="1700" u="sng" dirty="0" smtClean="0">
                <a:latin typeface="LD Kooky" panose="00000400000000000000" pitchFamily="2" charset="0"/>
              </a:rPr>
              <a:t>Oct. 23 </a:t>
            </a:r>
            <a:r>
              <a:rPr lang="en-US" sz="1700" dirty="0" smtClean="0">
                <a:latin typeface="LD Kooky" panose="00000400000000000000" pitchFamily="2" charset="0"/>
              </a:rPr>
              <a:t>– Talent show try-outs</a:t>
            </a:r>
            <a:endParaRPr lang="en-US" sz="1700" dirty="0">
              <a:latin typeface="LD Kooky" panose="00000400000000000000" pitchFamily="2" charset="0"/>
            </a:endParaRPr>
          </a:p>
          <a:p>
            <a:pPr algn="ctr"/>
            <a:r>
              <a:rPr lang="en-US" sz="1700" u="sng" dirty="0" smtClean="0">
                <a:latin typeface="LD Kooky" panose="00000400000000000000" pitchFamily="2" charset="0"/>
              </a:rPr>
              <a:t>Oct. 24 </a:t>
            </a:r>
            <a:r>
              <a:rPr lang="en-US" sz="1700" dirty="0" smtClean="0">
                <a:latin typeface="LD Kooky" panose="00000400000000000000" pitchFamily="2" charset="0"/>
              </a:rPr>
              <a:t>– SPELLING TEST!</a:t>
            </a:r>
            <a:endParaRPr lang="en-US" sz="1700" dirty="0">
              <a:latin typeface="LD Kooky" panose="00000400000000000000" pitchFamily="2" charset="0"/>
            </a:endParaRPr>
          </a:p>
        </p:txBody>
      </p:sp>
      <p:sp>
        <p:nvSpPr>
          <p:cNvPr id="7" name="TextBox 6"/>
          <p:cNvSpPr txBox="1"/>
          <p:nvPr/>
        </p:nvSpPr>
        <p:spPr>
          <a:xfrm>
            <a:off x="134937" y="910294"/>
            <a:ext cx="8874125" cy="1446550"/>
          </a:xfrm>
          <a:prstGeom prst="rect">
            <a:avLst/>
          </a:prstGeom>
          <a:noFill/>
        </p:spPr>
        <p:txBody>
          <a:bodyPr wrap="square" rtlCol="0">
            <a:spAutoFit/>
          </a:bodyPr>
          <a:lstStyle/>
          <a:p>
            <a:r>
              <a:rPr lang="es-MX" sz="1400" dirty="0"/>
              <a:t>Estimados Padres:</a:t>
            </a:r>
            <a:endParaRPr lang="en-US" sz="1400" dirty="0"/>
          </a:p>
          <a:p>
            <a:r>
              <a:rPr lang="es-MX" sz="1400" dirty="0"/>
              <a:t>De acuerdo con la encuesta que les envié, la mayoría de ustedes  querían un boletín mensual. Esperen ver algo de mi parte durante los primeros días de cada mes. Estamos  muy ocupados en el 2ndo grado. Estoy esperando conocerlos a cada uno de ustedes en el día de las conferencias, pero si tienen algún comentario, preguntas o preocupaciones, o si quieren ser voluntarios, pueden escribirme por correo electrónico </a:t>
            </a:r>
            <a:r>
              <a:rPr lang="es-MX" sz="1400" dirty="0" smtClean="0"/>
              <a:t>a:</a:t>
            </a:r>
            <a:r>
              <a:rPr lang="en-US" sz="1400" dirty="0"/>
              <a:t> </a:t>
            </a:r>
            <a:r>
              <a:rPr lang="es-MX" sz="1400" dirty="0" smtClean="0"/>
              <a:t>vitagliano@fultonschools.org</a:t>
            </a:r>
            <a:r>
              <a:rPr lang="es-MX" sz="1400" dirty="0"/>
              <a:t>.</a:t>
            </a:r>
            <a:endParaRPr lang="en-US" sz="1400" dirty="0"/>
          </a:p>
          <a:p>
            <a:endParaRPr lang="en-US" dirty="0">
              <a:latin typeface="LD Delightful" panose="00000400000000000000" pitchFamily="2" charset="0"/>
              <a:cs typeface="KiddingAroundToo"/>
            </a:endParaRPr>
          </a:p>
        </p:txBody>
      </p:sp>
      <p:sp>
        <p:nvSpPr>
          <p:cNvPr id="9" name="Rectangle 8"/>
          <p:cNvSpPr/>
          <p:nvPr/>
        </p:nvSpPr>
        <p:spPr>
          <a:xfrm>
            <a:off x="0" y="0"/>
            <a:ext cx="9144000" cy="6858000"/>
          </a:xfrm>
          <a:prstGeom prst="rect">
            <a:avLst/>
          </a:prstGeom>
          <a:noFill/>
          <a:ln w="76200" cmpd="sng">
            <a:solidFill>
              <a:srgbClr val="000000"/>
            </a:solidFill>
            <a:prstDash val="dashDot"/>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0" name="Picture 9" descr="frames3_0015_18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00" y="2064327"/>
            <a:ext cx="6337300" cy="4827725"/>
          </a:xfrm>
          <a:prstGeom prst="rect">
            <a:avLst/>
          </a:prstGeom>
        </p:spPr>
      </p:pic>
      <p:sp>
        <p:nvSpPr>
          <p:cNvPr id="3" name="Rectangle 2"/>
          <p:cNvSpPr/>
          <p:nvPr/>
        </p:nvSpPr>
        <p:spPr>
          <a:xfrm>
            <a:off x="914400" y="3033223"/>
            <a:ext cx="4576040" cy="938719"/>
          </a:xfrm>
          <a:prstGeom prst="rect">
            <a:avLst/>
          </a:prstGeom>
        </p:spPr>
        <p:txBody>
          <a:bodyPr wrap="square">
            <a:spAutoFit/>
          </a:bodyPr>
          <a:lstStyle/>
          <a:p>
            <a:r>
              <a:rPr lang="es-MX" sz="1100" b="1" u="sng" dirty="0"/>
              <a:t>Matemáticas</a:t>
            </a:r>
            <a:r>
              <a:rPr lang="es-MX" sz="1100" dirty="0"/>
              <a:t> – Todos las clases de matemáticas han comenzado a trabajar en la 2nda unidad, suma y resta. Por favor ayuden a su estudiante a practicar sumas y restas</a:t>
            </a:r>
            <a:r>
              <a:rPr lang="es-MX" sz="1100" dirty="0" smtClean="0"/>
              <a:t>.</a:t>
            </a:r>
            <a:r>
              <a:rPr lang="es-MX" sz="1100" dirty="0"/>
              <a:t> </a:t>
            </a:r>
            <a:endParaRPr lang="en-US" sz="1100" dirty="0"/>
          </a:p>
          <a:p>
            <a:r>
              <a:rPr lang="es-MX" sz="1100" b="1" u="sng" dirty="0"/>
              <a:t>Lectura </a:t>
            </a:r>
            <a:r>
              <a:rPr lang="es-MX" sz="1100" dirty="0"/>
              <a:t>– Estamos leyendo una mezcla de lectura de ficción y de no ficción, enfocándonos en la idea principal y los detalles.</a:t>
            </a:r>
            <a:endParaRPr lang="en-US" sz="1100" dirty="0"/>
          </a:p>
        </p:txBody>
      </p:sp>
      <p:sp>
        <p:nvSpPr>
          <p:cNvPr id="4" name="TextBox 3"/>
          <p:cNvSpPr txBox="1"/>
          <p:nvPr/>
        </p:nvSpPr>
        <p:spPr>
          <a:xfrm>
            <a:off x="661370" y="3930377"/>
            <a:ext cx="5102122" cy="1954381"/>
          </a:xfrm>
          <a:prstGeom prst="rect">
            <a:avLst/>
          </a:prstGeom>
          <a:noFill/>
        </p:spPr>
        <p:txBody>
          <a:bodyPr wrap="square" rtlCol="0">
            <a:spAutoFit/>
          </a:bodyPr>
          <a:lstStyle/>
          <a:p>
            <a:r>
              <a:rPr lang="es-MX" sz="1100" b="1" u="sng" dirty="0"/>
              <a:t>Estudios Sociales</a:t>
            </a:r>
            <a:r>
              <a:rPr lang="es-MX" sz="1100" dirty="0"/>
              <a:t> – Estamos en nuestra segunda unidad en estudios sociales aprendiendo acerca de los Indios Creek y </a:t>
            </a:r>
            <a:r>
              <a:rPr lang="es-MX" sz="1100" dirty="0" err="1"/>
              <a:t>Cherokee</a:t>
            </a:r>
            <a:r>
              <a:rPr lang="es-MX" sz="1100" dirty="0"/>
              <a:t>. También estamos aprendiendo acerca de </a:t>
            </a:r>
            <a:r>
              <a:rPr lang="es-MX" sz="1100" dirty="0" err="1"/>
              <a:t>Tomochichi</a:t>
            </a:r>
            <a:r>
              <a:rPr lang="es-MX" sz="1100" dirty="0"/>
              <a:t>, James </a:t>
            </a:r>
            <a:r>
              <a:rPr lang="es-MX" sz="1100" dirty="0" err="1"/>
              <a:t>Otlethorpe</a:t>
            </a:r>
            <a:r>
              <a:rPr lang="es-MX" sz="1100" dirty="0"/>
              <a:t> y Mary </a:t>
            </a:r>
            <a:r>
              <a:rPr lang="es-MX" sz="1100" dirty="0" err="1"/>
              <a:t>Musgrove</a:t>
            </a:r>
            <a:r>
              <a:rPr lang="es-MX" sz="1100" dirty="0"/>
              <a:t>.</a:t>
            </a:r>
            <a:endParaRPr lang="en-US" sz="1100" dirty="0"/>
          </a:p>
          <a:p>
            <a:r>
              <a:rPr lang="es-MX" sz="1100" b="1" dirty="0"/>
              <a:t> </a:t>
            </a:r>
            <a:endParaRPr lang="en-US" sz="1100" dirty="0"/>
          </a:p>
          <a:p>
            <a:r>
              <a:rPr lang="es-MX" sz="1100" b="1" u="sng" dirty="0"/>
              <a:t>Ciencias</a:t>
            </a:r>
            <a:r>
              <a:rPr lang="es-MX" sz="1100" dirty="0"/>
              <a:t> – nuestra próxima unidad es acerca de las causas del cambio.</a:t>
            </a:r>
            <a:endParaRPr lang="en-US" sz="1100" dirty="0"/>
          </a:p>
          <a:p>
            <a:r>
              <a:rPr lang="es-MX" sz="1100" b="1" u="sng" dirty="0"/>
              <a:t>ELA</a:t>
            </a:r>
            <a:r>
              <a:rPr lang="es-MX" sz="1100" dirty="0"/>
              <a:t> – En este momento estamos trabajando en los prefijos, sufijos y las raíces de las palabras. Nuestra unidad siguiente es acerca de las frases simples y compuestas.</a:t>
            </a:r>
            <a:endParaRPr lang="en-US" sz="1100" dirty="0"/>
          </a:p>
          <a:p>
            <a:r>
              <a:rPr lang="es-MX" sz="1100" b="1" dirty="0"/>
              <a:t> </a:t>
            </a:r>
            <a:endParaRPr lang="en-US" sz="1100" dirty="0"/>
          </a:p>
          <a:p>
            <a:r>
              <a:rPr lang="es-MX" sz="1100" b="1" dirty="0" smtClean="0"/>
              <a:t>	</a:t>
            </a:r>
            <a:r>
              <a:rPr lang="es-MX" sz="1100" b="1" u="sng" dirty="0" smtClean="0"/>
              <a:t>Escritura</a:t>
            </a:r>
            <a:r>
              <a:rPr lang="es-MX" sz="1100" dirty="0" smtClean="0"/>
              <a:t> </a:t>
            </a:r>
            <a:r>
              <a:rPr lang="es-MX" sz="1100" dirty="0"/>
              <a:t>- Comenzaremos a escribir notas de agradecimiento a nuestras </a:t>
            </a:r>
            <a:r>
              <a:rPr lang="es-MX" sz="1100" dirty="0" smtClean="0"/>
              <a:t>   	tropas </a:t>
            </a:r>
            <a:r>
              <a:rPr lang="es-MX" sz="1100" dirty="0"/>
              <a:t>la próxima semana. Después comenzaremos en nutra unidad de </a:t>
            </a:r>
            <a:r>
              <a:rPr lang="es-MX" sz="1100" dirty="0" smtClean="0"/>
              <a:t>		    escritura </a:t>
            </a:r>
            <a:r>
              <a:rPr lang="es-MX" sz="1100" dirty="0"/>
              <a:t>informativa.</a:t>
            </a:r>
            <a:endParaRPr lang="en-US" sz="1100" dirty="0"/>
          </a:p>
        </p:txBody>
      </p:sp>
    </p:spTree>
    <p:extLst>
      <p:ext uri="{BB962C8B-B14F-4D97-AF65-F5344CB8AC3E}">
        <p14:creationId xmlns:p14="http://schemas.microsoft.com/office/powerpoint/2010/main" val="273540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1483</TotalTime>
  <Words>455</Words>
  <Application>Microsoft Office PowerPoint</Application>
  <PresentationFormat>On-screen Show (4:3)</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October News from Ms. V!</vt:lpstr>
      <vt:lpstr>October News from Ms. V!</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News from Ms. V!</dc:title>
  <dc:creator>Jill Vitagliano</dc:creator>
  <cp:lastModifiedBy>Windows User</cp:lastModifiedBy>
  <cp:revision>11</cp:revision>
  <cp:lastPrinted>2014-10-03T16:01:11Z</cp:lastPrinted>
  <dcterms:created xsi:type="dcterms:W3CDTF">2014-10-02T00:10:09Z</dcterms:created>
  <dcterms:modified xsi:type="dcterms:W3CDTF">2014-10-03T16:09:25Z</dcterms:modified>
</cp:coreProperties>
</file>